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5" r:id="rId2"/>
    <p:sldId id="361" r:id="rId3"/>
    <p:sldId id="384" r:id="rId4"/>
    <p:sldId id="348" r:id="rId5"/>
    <p:sldId id="371" r:id="rId6"/>
    <p:sldId id="370" r:id="rId7"/>
    <p:sldId id="372" r:id="rId8"/>
    <p:sldId id="374" r:id="rId9"/>
    <p:sldId id="383" r:id="rId10"/>
    <p:sldId id="375" r:id="rId11"/>
    <p:sldId id="369" r:id="rId12"/>
    <p:sldId id="368" r:id="rId13"/>
    <p:sldId id="376" r:id="rId14"/>
    <p:sldId id="366" r:id="rId15"/>
    <p:sldId id="367" r:id="rId16"/>
    <p:sldId id="377" r:id="rId17"/>
    <p:sldId id="378" r:id="rId18"/>
    <p:sldId id="381" r:id="rId19"/>
    <p:sldId id="379" r:id="rId20"/>
    <p:sldId id="382" r:id="rId21"/>
    <p:sldId id="380" r:id="rId22"/>
    <p:sldId id="385" r:id="rId23"/>
    <p:sldId id="364" r:id="rId24"/>
    <p:sldId id="34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lad farzalizadeh" initials="mf" lastIdx="4" clrIdx="0">
    <p:extLst>
      <p:ext uri="{19B8F6BF-5375-455C-9EA6-DF929625EA0E}">
        <p15:presenceInfo xmlns:p15="http://schemas.microsoft.com/office/powerpoint/2012/main" userId="0264bc38a87b20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FFCA5A"/>
    <a:srgbClr val="1ED9F2"/>
    <a:srgbClr val="D9FD03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5256" autoAdjust="0"/>
  </p:normalViewPr>
  <p:slideViewPr>
    <p:cSldViewPr snapToGrid="0">
      <p:cViewPr varScale="1">
        <p:scale>
          <a:sx n="82" d="100"/>
          <a:sy n="82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E961E-888B-4450-9F32-0180EEEDE558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0C8135-FA25-4125-9805-5B0710250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5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9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EB9CC-410F-4152-BCE8-62F46ABD5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039B5-ED61-4C5B-9F95-173020B4E5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067948-CD56-4384-9AFC-9D4F7628E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4AED5-FE2F-4D93-8B06-6E08ABF4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0C6CF-1366-47DA-9502-5F05DEA48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84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31F9-6F46-44CB-A709-A4EAA301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75800-5547-4927-ACAD-DF2AEE9B8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F428F-1D9F-4D18-9557-38F30EF2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795A8B-58A3-4CFB-839C-B07BE089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BAB96-A15F-41FE-8724-1A1FDEDF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77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834D73-83AC-430C-978E-1B77BC6CBF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3FC99-7947-4D98-97FC-C2FE1F6E6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3693-30E4-4442-9741-83ECD8035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B9C05-1BA4-4C0B-AFA5-F0C373FD1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5BD4-5F49-450C-95C5-40FB60B5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0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E753-D024-40CA-9D5F-FA4DCC8A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89CF0-0781-4BAB-B07B-8B975C387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10685-3F7D-45AC-B033-288CE04A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FDB9F-E0EE-4836-B090-C8A043F95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EACEE-6929-4E41-853D-4A3970C5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14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9C65-D1CB-41BD-B861-C62947CDB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6BAA2-3B80-435F-A3F3-B75D94C9E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F0B4D-0987-417D-9224-E8829499C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1BC17-A0CB-4F74-8280-8184A5BD6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FCB0B-8EA2-44A1-9ABE-4B8D3621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695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97B58-AA81-4A88-BE5F-B4C995E3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661E3-F77A-41C6-956A-E18EBD5D7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AB880-EE2D-41F7-84E5-8BAE985D8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92260-A844-4583-A068-72DF6FD81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F9BBA-CEE4-4E68-898E-71C52666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71F7FF-C07E-4B51-85E4-86AC0854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99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53BD-768B-451A-8AA3-70EBDE40A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FB68A-BCA5-4B34-93F5-AFF9D2251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7CE383-442C-45E8-A919-FE00DF0D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5D3D1-836B-4134-B919-73A73BD1B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680EAC-7095-4515-B252-D0F76764C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90430E-3E33-439D-8E7F-4737AFDA2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74D620-B1E8-4CDA-941C-04096A17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CDC169-6D4C-4D29-B7B6-450D78CC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0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3603-AD44-4B97-A904-5509CE02A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F867A9-F2E1-42C6-BC43-765BD4207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B4EB3-F41F-4887-B0EA-5F5FEB568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C21329-4B17-4BB2-B6E4-B7435BEC2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3D4C99-1BEE-49C8-ABED-B9B316A7D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0AB129-24E0-4157-AADC-DEFF45AD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DFA8-6C34-4DB4-A489-FE7535710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68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4422-6AFC-4EA8-8E6E-EAD477EE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88E3D-BC83-4B97-B247-CF5572BAD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1F0E6-32AF-4EA6-92C4-89A9CAD4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A20D4-6F6B-4A9C-8CF7-2827D291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AC989-9858-4467-BF38-6746FEBF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C8780D-B913-4713-B3CE-5E687769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9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59DA-0325-4C0F-BF04-07907AE1B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7A9857-2951-4C46-AF9C-D8492905C7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848FC5-CF36-49F3-99CE-81D596514D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6A5F6-C9C5-4696-92EF-2716081E7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37DD17-860B-4AD1-8852-E5C2F933A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A18E6-57F6-40D4-8826-A01B879F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8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ACBF7-1CFB-4144-BA21-2460F04D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7216EE-AAF3-46E2-94DB-756C9F3D07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9822B-FD36-49B9-B16E-DAF5A28965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9FA58-6B3A-4EC8-81E1-4A241747B80A}" type="datetimeFigureOut">
              <a:rPr lang="en-US" smtClean="0"/>
              <a:t>2/22/2020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6A6B1-40F2-4381-923B-6E2178B955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C1E0C-06C8-40DF-9003-5D616F899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657CD-5FFE-4A2C-BEB3-5F90C2F9AF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7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" TargetMode="External"/><Relationship Id="rId5" Type="http://schemas.openxmlformats.org/officeDocument/2006/relationships/image" Target="../media/image27.png"/><Relationship Id="rId4" Type="http://schemas.openxmlformats.org/officeDocument/2006/relationships/hyperlink" Target="https://www.manning.com/books/deep-learning-with-python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gi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upyter.org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naconda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ursera.org/specializations/deep-learning" TargetMode="External"/><Relationship Id="rId4" Type="http://schemas.openxmlformats.org/officeDocument/2006/relationships/hyperlink" Target="https://github.com/Kulbear/deep-learning-coursera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fi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ython.org/" TargetMode="Externa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ursera.org/specializations/tensorflow-in-practice" TargetMode="External"/><Relationship Id="rId5" Type="http://schemas.openxmlformats.org/officeDocument/2006/relationships/hyperlink" Target="https://www.udacity.com/course/intro-to-tensorflow-for-deep-learning--ud187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tensorwatch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4CA882-B846-4425-B040-271CC5518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47" y="556711"/>
            <a:ext cx="6875106" cy="50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4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D07AC4-050B-4053-834F-98CC4AC1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0" y="101713"/>
            <a:ext cx="3486758" cy="10111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A9201C-FDDF-4D93-8CCD-587D5BE52028}"/>
              </a:ext>
            </a:extLst>
          </p:cNvPr>
          <p:cNvSpPr/>
          <p:nvPr/>
        </p:nvSpPr>
        <p:spPr>
          <a:xfrm>
            <a:off x="1355052" y="873359"/>
            <a:ext cx="10286822" cy="871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FF000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Keras</a:t>
            </a:r>
            <a:r>
              <a:rPr lang="en-US" dirty="0">
                <a:solidFill>
                  <a:srgbClr val="222222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 is a powerful and easy-to-use free open source Python library for developing and evaluating </a:t>
            </a:r>
            <a:r>
              <a:rPr lang="en-US" dirty="0">
                <a:solidFill>
                  <a:srgbClr val="FF000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deep learning </a:t>
            </a:r>
            <a:r>
              <a:rPr lang="en-US" dirty="0">
                <a:solidFill>
                  <a:srgbClr val="222222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models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D6EAC0-D1B2-4FC7-B12E-98F9D1265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8540" y="2259963"/>
            <a:ext cx="3234676" cy="405682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5871D0-F7DC-4E1D-98F6-49DFD623632E}"/>
              </a:ext>
            </a:extLst>
          </p:cNvPr>
          <p:cNvSpPr/>
          <p:nvPr/>
        </p:nvSpPr>
        <p:spPr>
          <a:xfrm>
            <a:off x="7215590" y="6429131"/>
            <a:ext cx="55365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https://www.manning.com/books/deep-learning-with-python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94A4B6-8DB4-4097-A1EF-96435FE63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62" y="2257527"/>
            <a:ext cx="6821277" cy="40616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D7F150F-221A-4887-AF12-15CF98CF896F}"/>
              </a:ext>
            </a:extLst>
          </p:cNvPr>
          <p:cNvSpPr/>
          <p:nvPr/>
        </p:nvSpPr>
        <p:spPr>
          <a:xfrm>
            <a:off x="314673" y="1773689"/>
            <a:ext cx="33843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from </a:t>
            </a:r>
            <a:r>
              <a:rPr lang="en-US" sz="2000" dirty="0" err="1">
                <a:solidFill>
                  <a:srgbClr val="00206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tensorflow</a:t>
            </a:r>
            <a:r>
              <a:rPr lang="en-US" sz="2000" dirty="0">
                <a:solidFill>
                  <a:srgbClr val="00206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import </a:t>
            </a:r>
            <a:r>
              <a:rPr lang="en-US" sz="2000" dirty="0" err="1">
                <a:solidFill>
                  <a:srgbClr val="002060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keras</a:t>
            </a:r>
            <a:endParaRPr lang="en-US" sz="2000" dirty="0">
              <a:solidFill>
                <a:srgbClr val="002060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A7808-CAA7-4CD3-BD59-31F65DE8F7AF}"/>
              </a:ext>
            </a:extLst>
          </p:cNvPr>
          <p:cNvSpPr/>
          <p:nvPr/>
        </p:nvSpPr>
        <p:spPr>
          <a:xfrm>
            <a:off x="2694697" y="6386955"/>
            <a:ext cx="1717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https://keras.io/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4195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22472C8-D9B2-4396-BA1A-34269A2C9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90" y="506595"/>
            <a:ext cx="1972534" cy="7811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399E63-58E6-4013-891A-905DCEFEE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40" y="435180"/>
            <a:ext cx="1972534" cy="9785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7D73A9-5E5A-48F0-98E6-0C3939C6B9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90" y="506595"/>
            <a:ext cx="2384200" cy="894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23B65FA-1D09-4D00-B806-C76218E52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635" y="1442884"/>
            <a:ext cx="2535044" cy="138585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BE535E-D348-4AB6-BFF3-DB11295D7E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90" y="1418166"/>
            <a:ext cx="2384200" cy="1502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A875C9-1863-4116-9748-5021EB174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51" y="1287767"/>
            <a:ext cx="2500512" cy="1763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88DEBB-10DB-44A0-958C-D0D97641BA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37" y="3297716"/>
            <a:ext cx="2251703" cy="12121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4262B5-E49B-4476-8C0D-AABF2A9097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905" y="4690336"/>
            <a:ext cx="2684565" cy="2013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AC1BA7-E644-43A8-97DB-82003E6CC3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74" y="3117261"/>
            <a:ext cx="2377904" cy="1573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B4219D-703F-4E62-A70D-A993D11462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243" y="4563521"/>
            <a:ext cx="2684565" cy="20134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B913F86-9D45-4BAC-AD45-FEC9C968D670}"/>
              </a:ext>
            </a:extLst>
          </p:cNvPr>
          <p:cNvSpPr/>
          <p:nvPr/>
        </p:nvSpPr>
        <p:spPr>
          <a:xfrm>
            <a:off x="3351429" y="81000"/>
            <a:ext cx="48657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Data Scientists and Machine learning Tools</a:t>
            </a:r>
          </a:p>
        </p:txBody>
      </p:sp>
    </p:spTree>
    <p:extLst>
      <p:ext uri="{BB962C8B-B14F-4D97-AF65-F5344CB8AC3E}">
        <p14:creationId xmlns:p14="http://schemas.microsoft.com/office/powerpoint/2010/main" val="249148086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13E78A-9F80-46AE-BAFD-464A95731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9" y="2057508"/>
            <a:ext cx="3309246" cy="32230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6414EF-1C0F-4BFB-A59A-BCDD14F0434E}"/>
              </a:ext>
            </a:extLst>
          </p:cNvPr>
          <p:cNvSpPr txBox="1"/>
          <p:nvPr/>
        </p:nvSpPr>
        <p:spPr>
          <a:xfrm>
            <a:off x="-1327541" y="117198"/>
            <a:ext cx="6153295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GPU and TPU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75EB5-3992-4572-8CA3-5C119B2A2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3BD96-DDE4-4D63-A791-C4BDEDEE1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115" y="1808797"/>
            <a:ext cx="4030699" cy="34717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76B76-81C1-4181-AF7C-64604F1771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19" y="1893780"/>
            <a:ext cx="4952681" cy="330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3766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EEC5CF-AE5E-4B83-ADFF-8F7043B1D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9" y="1803755"/>
            <a:ext cx="3659070" cy="35602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E5DEC-0D7B-48CE-90B4-7CC3FC47F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29" y="1529869"/>
            <a:ext cx="4120829" cy="3834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FD68D5-ADCE-4DEC-8EEF-23ADFFC27142}"/>
              </a:ext>
            </a:extLst>
          </p:cNvPr>
          <p:cNvSpPr txBox="1"/>
          <p:nvPr/>
        </p:nvSpPr>
        <p:spPr>
          <a:xfrm>
            <a:off x="800785" y="253270"/>
            <a:ext cx="540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Ways to Running Deep Learning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231CB-7E8D-47CF-8043-F84EC944709F}"/>
              </a:ext>
            </a:extLst>
          </p:cNvPr>
          <p:cNvSpPr txBox="1"/>
          <p:nvPr/>
        </p:nvSpPr>
        <p:spPr>
          <a:xfrm>
            <a:off x="5230478" y="5912703"/>
            <a:ext cx="2160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Professors' Lab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E91D9B-1417-4361-9078-23157F7C4229}"/>
              </a:ext>
            </a:extLst>
          </p:cNvPr>
          <p:cNvSpPr txBox="1"/>
          <p:nvPr/>
        </p:nvSpPr>
        <p:spPr>
          <a:xfrm>
            <a:off x="1113104" y="5918757"/>
            <a:ext cx="2271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On your Laptop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C35E78-8C6E-4A2E-ADB0-F1A0136A7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358" y="2248110"/>
            <a:ext cx="3562088" cy="26715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775E36C-9C88-46C0-A4D9-E051E0D86144}"/>
              </a:ext>
            </a:extLst>
          </p:cNvPr>
          <p:cNvSpPr/>
          <p:nvPr/>
        </p:nvSpPr>
        <p:spPr>
          <a:xfrm>
            <a:off x="9236860" y="5912702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Google </a:t>
            </a:r>
            <a:r>
              <a:rPr lang="en-US" sz="24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Colab</a:t>
            </a:r>
            <a:endParaRPr lang="en-US" sz="24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C17EBE-CCA4-4159-9C75-8C28F6A9F3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2184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B7B108-C600-4011-83C3-1BAAE3F85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74" y="1281041"/>
            <a:ext cx="5500937" cy="41677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057F37-0C53-4B91-B8C8-71C162DA7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3" y="1684756"/>
            <a:ext cx="6601481" cy="38229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27F4E-53E0-48A7-90BF-889D1D8475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0F6950-2A24-4F4F-9AF0-19836A6DC11B}"/>
              </a:ext>
            </a:extLst>
          </p:cNvPr>
          <p:cNvSpPr txBox="1"/>
          <p:nvPr/>
        </p:nvSpPr>
        <p:spPr>
          <a:xfrm>
            <a:off x="800785" y="253270"/>
            <a:ext cx="2000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Google </a:t>
            </a:r>
            <a:r>
              <a:rPr lang="en-US" sz="24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Colab</a:t>
            </a:r>
            <a:endParaRPr lang="en-US" sz="24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5D2DF9-547B-4028-8689-5205F6D6A8AA}"/>
              </a:ext>
            </a:extLst>
          </p:cNvPr>
          <p:cNvSpPr/>
          <p:nvPr/>
        </p:nvSpPr>
        <p:spPr>
          <a:xfrm>
            <a:off x="395869" y="5657671"/>
            <a:ext cx="19482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Nvidia Tesla T4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RAM 12 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12 hours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753F9-340E-48B7-961E-3B1549F25521}"/>
              </a:ext>
            </a:extLst>
          </p:cNvPr>
          <p:cNvSpPr/>
          <p:nvPr/>
        </p:nvSpPr>
        <p:spPr>
          <a:xfrm>
            <a:off x="1711206" y="1281041"/>
            <a:ext cx="3506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https://colab.research.google.com/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3744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09AAD-E23A-410E-8678-4CCEF4F7F3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73" y="0"/>
            <a:ext cx="1614066" cy="1884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45EFD-7760-4C78-9A19-0AF48D557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831" y="349685"/>
            <a:ext cx="7390356" cy="61586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4AB287-C46C-47B3-8A13-8B0AF50B1EA0}"/>
              </a:ext>
            </a:extLst>
          </p:cNvPr>
          <p:cNvSpPr/>
          <p:nvPr/>
        </p:nvSpPr>
        <p:spPr>
          <a:xfrm>
            <a:off x="191222" y="1884034"/>
            <a:ext cx="20201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https://jupyter.org/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7182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A38212-20DD-4625-BDEE-DEAF5243B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8411" y="18110"/>
            <a:ext cx="2575506" cy="1287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DA5B73-0B4F-437D-A7F7-B6330FC2E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87" y="661987"/>
            <a:ext cx="9753600" cy="55340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87CC53-9A09-4369-8E58-9870810AAE25}"/>
              </a:ext>
            </a:extLst>
          </p:cNvPr>
          <p:cNvSpPr/>
          <p:nvPr/>
        </p:nvSpPr>
        <p:spPr>
          <a:xfrm>
            <a:off x="5307446" y="6196012"/>
            <a:ext cx="32124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https://www.anaconda.com/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2475340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50010-EB1E-4AFB-8FA5-16231EB8A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9" y="1633603"/>
            <a:ext cx="3195180" cy="31951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DC5E1-F17D-462F-93DE-E638658BD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754" y="1633603"/>
            <a:ext cx="34290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FC6F08-BDD1-40A7-963C-B80FD9841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09" y="1392998"/>
            <a:ext cx="3658044" cy="3676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708399-DDDD-4C95-940C-9EF2275F0F2A}"/>
              </a:ext>
            </a:extLst>
          </p:cNvPr>
          <p:cNvSpPr txBox="1"/>
          <p:nvPr/>
        </p:nvSpPr>
        <p:spPr>
          <a:xfrm>
            <a:off x="1269566" y="5715061"/>
            <a:ext cx="13239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Pycharm</a:t>
            </a:r>
            <a:endParaRPr lang="en-US" sz="2400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C2ED4E-7E24-47D0-8EDC-EB47E26D2D26}"/>
              </a:ext>
            </a:extLst>
          </p:cNvPr>
          <p:cNvSpPr txBox="1"/>
          <p:nvPr/>
        </p:nvSpPr>
        <p:spPr>
          <a:xfrm>
            <a:off x="9565906" y="5715062"/>
            <a:ext cx="1101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Spyder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BB8D4-7806-494A-87EC-373CAFB6A730}"/>
              </a:ext>
            </a:extLst>
          </p:cNvPr>
          <p:cNvSpPr txBox="1"/>
          <p:nvPr/>
        </p:nvSpPr>
        <p:spPr>
          <a:xfrm>
            <a:off x="4871000" y="5715062"/>
            <a:ext cx="2670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Visual Studio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40C5ED-DD7A-4A4D-AF41-A1D9E65CB518}"/>
              </a:ext>
            </a:extLst>
          </p:cNvPr>
          <p:cNvSpPr txBox="1"/>
          <p:nvPr/>
        </p:nvSpPr>
        <p:spPr>
          <a:xfrm>
            <a:off x="800785" y="230968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Popular</a:t>
            </a:r>
            <a:r>
              <a:rPr lang="fa-IR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5C3E9E-131C-40C1-A60E-1310A1AEB0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1308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C7A3AF-EAAF-4796-803C-BBA6A9A17A88}"/>
              </a:ext>
            </a:extLst>
          </p:cNvPr>
          <p:cNvSpPr/>
          <p:nvPr/>
        </p:nvSpPr>
        <p:spPr>
          <a:xfrm>
            <a:off x="914401" y="257589"/>
            <a:ext cx="8017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FF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Materials</a:t>
            </a:r>
            <a:r>
              <a:rPr lang="en-US" dirty="0">
                <a:solidFill>
                  <a:srgbClr val="24292E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: Deep Learning Specialization by Andrew Ng on Coursera.</a:t>
            </a:r>
          </a:p>
          <a:p>
            <a:br>
              <a:rPr lang="en-US" dirty="0">
                <a:solidFill>
                  <a:srgbClr val="24292E"/>
                </a:solidFill>
                <a:latin typeface="-apple-system"/>
              </a:rPr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4B10ED-8721-4691-BAE1-06BFFBC57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84EB18-D7E0-4C27-B5FD-697D20189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60" y="946107"/>
            <a:ext cx="8174222" cy="49657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4256D6-6A64-4D1D-ACB1-DCB813633CA7}"/>
              </a:ext>
            </a:extLst>
          </p:cNvPr>
          <p:cNvSpPr/>
          <p:nvPr/>
        </p:nvSpPr>
        <p:spPr>
          <a:xfrm>
            <a:off x="3176877" y="5911892"/>
            <a:ext cx="54388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eelawadee UI" panose="020B0502040204020203" pitchFamily="34" charset="-34"/>
                <a:cs typeface="Leelawadee UI" panose="020B0502040204020203" pitchFamily="34" charset="-34"/>
                <a:hlinkClick r:id="rId4"/>
              </a:rPr>
              <a:t>https://github.com/Kulbear/deep-learning-coursera</a:t>
            </a:r>
            <a:endParaRPr lang="en-US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32F697-F7D1-49D9-A4E1-170B5BECEB8A}"/>
              </a:ext>
            </a:extLst>
          </p:cNvPr>
          <p:cNvSpPr/>
          <p:nvPr/>
        </p:nvSpPr>
        <p:spPr>
          <a:xfrm>
            <a:off x="3163123" y="6317765"/>
            <a:ext cx="546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https://www.coursera.org/specializations/deep-learning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85375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D949E1-FA8F-46A5-B0CC-CD748E913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61" y="1275322"/>
            <a:ext cx="9922768" cy="4928814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AA00F6C3-6983-4DEF-AA26-806C405AD58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49657" y="889348"/>
            <a:ext cx="1678486" cy="1603330"/>
          </a:xfrm>
          <a:prstGeom prst="curvedConnector3">
            <a:avLst>
              <a:gd name="adj1" fmla="val 44776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7A2B8C-DF67-4CF7-8381-871A8DF27AC2}"/>
              </a:ext>
            </a:extLst>
          </p:cNvPr>
          <p:cNvSpPr txBox="1"/>
          <p:nvPr/>
        </p:nvSpPr>
        <p:spPr>
          <a:xfrm>
            <a:off x="7603298" y="653864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 Class Competitions</a:t>
            </a:r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FAB8A5-419B-4272-B5E0-5CA4C30C9B34}"/>
              </a:ext>
            </a:extLst>
          </p:cNvPr>
          <p:cNvSpPr/>
          <p:nvPr/>
        </p:nvSpPr>
        <p:spPr>
          <a:xfrm>
            <a:off x="3981575" y="6204136"/>
            <a:ext cx="4228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3"/>
              </a:rPr>
              <a:t>https://www.kaggle.com/competitions</a:t>
            </a:r>
            <a:endParaRPr lang="en-US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A9AA34-74EF-4D3C-94CB-6CEB94FE9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5" y="62630"/>
            <a:ext cx="1980126" cy="90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3634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9E76F1-3821-4A78-B5C7-78AAEFC72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40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1BFA8F-1698-434C-B029-A21F340BADF7}"/>
              </a:ext>
            </a:extLst>
          </p:cNvPr>
          <p:cNvSpPr txBox="1"/>
          <p:nvPr/>
        </p:nvSpPr>
        <p:spPr>
          <a:xfrm>
            <a:off x="2834245" y="2343639"/>
            <a:ext cx="6153295" cy="2170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Introduction Practical</a:t>
            </a:r>
          </a:p>
          <a:p>
            <a:pPr algn="ctr">
              <a:lnSpc>
                <a:spcPct val="150000"/>
              </a:lnSpc>
            </a:pPr>
            <a:r>
              <a:rPr 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Deep Learning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EFD8C-76D3-4273-A10D-B2B55E3AB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369" y="1441690"/>
            <a:ext cx="6434462" cy="397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7769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898E5-6C4A-4C20-AC4D-9D7F530D8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34" y="834541"/>
            <a:ext cx="9738732" cy="5188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452C2A-63FB-41CC-8064-CCFEBCFD05D5}"/>
              </a:ext>
            </a:extLst>
          </p:cNvPr>
          <p:cNvSpPr/>
          <p:nvPr/>
        </p:nvSpPr>
        <p:spPr>
          <a:xfrm>
            <a:off x="836342" y="284617"/>
            <a:ext cx="3633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machine learning VS deep learning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0A0493-FBD9-40FD-9B71-92CB46A99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66724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51B529-8E1F-4F7A-B2B5-84FF9CCAC5B6}"/>
              </a:ext>
            </a:extLst>
          </p:cNvPr>
          <p:cNvSpPr/>
          <p:nvPr/>
        </p:nvSpPr>
        <p:spPr>
          <a:xfrm>
            <a:off x="914401" y="257589"/>
            <a:ext cx="80177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dirty="0">
                <a:solidFill>
                  <a:srgbClr val="24292E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Real-world Application of </a:t>
            </a:r>
            <a:r>
              <a:rPr lang="en-US" dirty="0">
                <a:solidFill>
                  <a:srgbClr val="FF0000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Machine learning</a:t>
            </a:r>
          </a:p>
          <a:p>
            <a:br>
              <a:rPr lang="en-US" dirty="0">
                <a:solidFill>
                  <a:srgbClr val="24292E"/>
                </a:solidFill>
                <a:latin typeface="-apple-system"/>
              </a:rPr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8D94A-8FC1-4EB6-89F4-0790EF179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AFF687-A108-40D1-8677-97CECDE13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3" y="634956"/>
            <a:ext cx="5620214" cy="59654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6E1660-F05E-4ADF-9F08-6D30BB1F5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15" y="1587236"/>
            <a:ext cx="6028223" cy="42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4159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4E8201-A771-40DE-ACCC-7B7A0AC44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46410"/>
            <a:ext cx="12191999" cy="78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8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A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65762" y="496389"/>
            <a:ext cx="6716069" cy="68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ln w="28575">
                <a:noFill/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1FC36-4199-42C5-A7AC-21056A9E0DB8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A9446F-F2AE-4307-8021-F483AD833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496389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push dir="u"/>
      </p:transition>
    </mc:Choice>
    <mc:Fallback xmlns="">
      <p:transition spd="slow">
        <p:push dir="u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5C0B0B-40F4-448C-81C8-6AC828A453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613" y="-95250"/>
            <a:ext cx="7627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44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88041-073E-4A2D-BE46-82EEAA6B9F96}"/>
              </a:ext>
            </a:extLst>
          </p:cNvPr>
          <p:cNvSpPr/>
          <p:nvPr/>
        </p:nvSpPr>
        <p:spPr>
          <a:xfrm>
            <a:off x="0" y="0"/>
            <a:ext cx="391601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00660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0EA8A3-2E2D-44D9-AE63-D65B942ECF75}"/>
              </a:ext>
            </a:extLst>
          </p:cNvPr>
          <p:cNvCxnSpPr/>
          <p:nvPr/>
        </p:nvCxnSpPr>
        <p:spPr>
          <a:xfrm>
            <a:off x="824948" y="3707296"/>
            <a:ext cx="2305878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1FBB9E3-32B9-479A-93ED-53CCE519AF5A}"/>
              </a:ext>
            </a:extLst>
          </p:cNvPr>
          <p:cNvSpPr txBox="1"/>
          <p:nvPr/>
        </p:nvSpPr>
        <p:spPr>
          <a:xfrm>
            <a:off x="1241948" y="2998113"/>
            <a:ext cx="147187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4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Outline</a:t>
            </a:r>
            <a:endParaRPr lang="en-US" dirty="0">
              <a:solidFill>
                <a:schemeClr val="accent4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354081-43F4-4B08-A168-E523B1D3B9FF}"/>
              </a:ext>
            </a:extLst>
          </p:cNvPr>
          <p:cNvSpPr/>
          <p:nvPr/>
        </p:nvSpPr>
        <p:spPr>
          <a:xfrm>
            <a:off x="5475931" y="366390"/>
            <a:ext cx="6716069" cy="68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n w="28575">
                  <a:noFill/>
                </a:ln>
                <a:solidFill>
                  <a:schemeClr val="accent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Programming Language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E97452-BD7C-4F63-8A1D-C902FFFFAAB2}"/>
              </a:ext>
            </a:extLst>
          </p:cNvPr>
          <p:cNvSpPr/>
          <p:nvPr/>
        </p:nvSpPr>
        <p:spPr>
          <a:xfrm>
            <a:off x="5565913" y="1058296"/>
            <a:ext cx="6716069" cy="68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>
              <a:ln w="28575">
                <a:noFill/>
              </a:ln>
              <a:solidFill>
                <a:schemeClr val="accent1"/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2FCFA9-0C45-4E55-B573-B009A36C30B6}"/>
              </a:ext>
            </a:extLst>
          </p:cNvPr>
          <p:cNvSpPr/>
          <p:nvPr/>
        </p:nvSpPr>
        <p:spPr>
          <a:xfrm>
            <a:off x="5475931" y="1807784"/>
            <a:ext cx="6716069" cy="68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n w="28575">
                  <a:noFill/>
                </a:ln>
                <a:solidFill>
                  <a:schemeClr val="accent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Deep Learning Library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919B2C6-22BA-4CFC-B7D0-951E643EC3CA}"/>
              </a:ext>
            </a:extLst>
          </p:cNvPr>
          <p:cNvSpPr/>
          <p:nvPr/>
        </p:nvSpPr>
        <p:spPr>
          <a:xfrm>
            <a:off x="5475931" y="4628460"/>
            <a:ext cx="2476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n w="28575">
                  <a:noFill/>
                </a:ln>
                <a:solidFill>
                  <a:schemeClr val="accent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Course Materials 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42823-912F-4E18-B389-985068B34D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16" y="353116"/>
            <a:ext cx="843157" cy="843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85044-7479-4B4D-A6A3-841AA2D35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17" y="1701908"/>
            <a:ext cx="843157" cy="84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22517C-5EA0-48BA-B2A1-77A3E7488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216" y="3050700"/>
            <a:ext cx="843157" cy="84315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290C9AD-7CFC-4302-90C3-66520FDADB8F}"/>
              </a:ext>
            </a:extLst>
          </p:cNvPr>
          <p:cNvSpPr/>
          <p:nvPr/>
        </p:nvSpPr>
        <p:spPr>
          <a:xfrm>
            <a:off x="5475931" y="3130923"/>
            <a:ext cx="6716069" cy="6827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n w="28575">
                  <a:noFill/>
                </a:ln>
                <a:solidFill>
                  <a:schemeClr val="accent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Development Environment (IDE)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0B13C48-5920-4A5A-9CA4-098B545F2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44" y="4399492"/>
            <a:ext cx="843157" cy="8431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A854AF7-57B2-4A0D-85EE-E25DB72E4E42}"/>
              </a:ext>
            </a:extLst>
          </p:cNvPr>
          <p:cNvSpPr/>
          <p:nvPr/>
        </p:nvSpPr>
        <p:spPr>
          <a:xfrm>
            <a:off x="5475931" y="5904953"/>
            <a:ext cx="3114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n w="28575">
                  <a:noFill/>
                </a:ln>
                <a:solidFill>
                  <a:schemeClr val="accent1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DL Application and Results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237E98-AE62-4586-8850-546B2A47C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44" y="5683429"/>
            <a:ext cx="843157" cy="84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9838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E696687-1089-4B44-9C90-0F2CCC85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56" y="1323974"/>
            <a:ext cx="7126124" cy="5001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6C527-8391-4EDC-8726-2A5F18B5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56" y="134393"/>
            <a:ext cx="4206240" cy="142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CDD3D2-39BB-4E93-BD9D-5E4AFFE91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36" y="2187293"/>
            <a:ext cx="4864769" cy="32745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CC8ADFC-DF5D-41A1-BE82-884C619713D3}"/>
              </a:ext>
            </a:extLst>
          </p:cNvPr>
          <p:cNvSpPr/>
          <p:nvPr/>
        </p:nvSpPr>
        <p:spPr>
          <a:xfrm>
            <a:off x="8060033" y="5708851"/>
            <a:ext cx="2617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  <a:hlinkClick r:id="rId5"/>
              </a:rPr>
              <a:t>https://www.python.org/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3850368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662411-927A-4004-A6E1-21EA9C8C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8" y="1953201"/>
            <a:ext cx="4391472" cy="839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CD1C29-9C15-4EB8-A3E5-C4678B3DE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003" y="1428179"/>
            <a:ext cx="3354828" cy="18894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161A0-D300-4BFB-B484-45BDFAB556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19" y="1799009"/>
            <a:ext cx="3131820" cy="1416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46364-53EA-4C6D-ABBB-674DB61AE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54" y="3875474"/>
            <a:ext cx="3461126" cy="14227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6C17FD-A96A-4B82-84CE-FC374759B7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8233"/>
            <a:ext cx="4727948" cy="18894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72F293-0B2F-4A79-BD27-832311EF6E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919" y="4227737"/>
            <a:ext cx="3335509" cy="1070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9EBC89-DBF7-4540-8663-F73F1FA8BFD7}"/>
              </a:ext>
            </a:extLst>
          </p:cNvPr>
          <p:cNvSpPr txBox="1"/>
          <p:nvPr/>
        </p:nvSpPr>
        <p:spPr>
          <a:xfrm>
            <a:off x="-58376" y="73361"/>
            <a:ext cx="5372100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eelawadee UI" panose="020B0502040204020203" pitchFamily="34" charset="-34"/>
                <a:cs typeface="Leelawadee UI" panose="020B0502040204020203" pitchFamily="34" charset="-34"/>
              </a:rPr>
              <a:t>Deep Learning Library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743BE-F9B5-4D15-BCF0-6599191612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183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2DF8FA3B-B5F5-42B9-B722-AB659C78E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78261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E2200-323D-4A1B-9A5C-861B1786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79" y="5414098"/>
            <a:ext cx="12288033" cy="1443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8A3541-9BA5-476C-B0A2-92426842C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63" y="256477"/>
            <a:ext cx="10271515" cy="577772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C59D41-1371-4811-A465-315F99DA3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174" y="154441"/>
            <a:ext cx="2459091" cy="133871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A54683-021D-4C67-8BFD-84F7EFBFF368}"/>
              </a:ext>
            </a:extLst>
          </p:cNvPr>
          <p:cNvSpPr/>
          <p:nvPr/>
        </p:nvSpPr>
        <p:spPr>
          <a:xfrm>
            <a:off x="1736860" y="6048166"/>
            <a:ext cx="8950712" cy="792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https://www.udacity.com/course/intro-to-tensorflow-for-deep-learning--ud187</a:t>
            </a:r>
            <a:endParaRPr lang="fa-IR" sz="1600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https://www.coursera.org/specializations/tensorflow-in-practice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9431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E2200-323D-4A1B-9A5C-861B17862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79" y="5414098"/>
            <a:ext cx="12288033" cy="14439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1EBCA3-16B8-44C6-98E9-BFB2D8F3E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86" y="755414"/>
            <a:ext cx="7054650" cy="533508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E233715-0322-4AAA-BF62-AC847E66D5E1}"/>
              </a:ext>
            </a:extLst>
          </p:cNvPr>
          <p:cNvSpPr/>
          <p:nvPr/>
        </p:nvSpPr>
        <p:spPr>
          <a:xfrm>
            <a:off x="758285" y="226843"/>
            <a:ext cx="62290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TensorBoard</a:t>
            </a:r>
            <a:r>
              <a:rPr lang="en-US" sz="24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: TensorFlow's visualization toolkit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DF89E-58B3-41B8-A153-55EE0F1C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524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8DF89E-58B3-41B8-A153-55EE0F1CC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604" y="-19962"/>
            <a:ext cx="880946" cy="9784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7B19C28-7714-4CCE-9CB9-9BB5085C904D}"/>
              </a:ext>
            </a:extLst>
          </p:cNvPr>
          <p:cNvSpPr/>
          <p:nvPr/>
        </p:nvSpPr>
        <p:spPr>
          <a:xfrm>
            <a:off x="3868882" y="6375405"/>
            <a:ext cx="4208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https://github.com/microsoft/tensorwatch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E2827B-BFE1-40D8-8C13-A1A1BCCC13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34" y="1058889"/>
            <a:ext cx="8062332" cy="50748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12A535F-2C3D-46F1-B97B-3CE3349B4E90}"/>
              </a:ext>
            </a:extLst>
          </p:cNvPr>
          <p:cNvSpPr/>
          <p:nvPr/>
        </p:nvSpPr>
        <p:spPr>
          <a:xfrm>
            <a:off x="836342" y="284617"/>
            <a:ext cx="10262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4292E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TensorWatch</a:t>
            </a:r>
            <a:r>
              <a:rPr lang="en-US" dirty="0">
                <a:solidFill>
                  <a:srgbClr val="24292E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: </a:t>
            </a:r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Debugging, monitoring and visualization for Python Machine Learning and Data Science</a:t>
            </a:r>
            <a:endParaRPr lang="en-US" i="0" dirty="0">
              <a:solidFill>
                <a:srgbClr val="24292E"/>
              </a:solidFill>
              <a:effectLst/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1556970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4104</TotalTime>
  <Words>243</Words>
  <Application>Microsoft Office PowerPoint</Application>
  <PresentationFormat>Widescreen</PresentationFormat>
  <Paragraphs>46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Arial</vt:lpstr>
      <vt:lpstr>Calibri</vt:lpstr>
      <vt:lpstr>Calibri Light</vt:lpstr>
      <vt:lpstr>Leelawadee UI</vt:lpstr>
      <vt:lpstr>Leelawadee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milad farzalizadeh</dc:creator>
  <cp:lastModifiedBy>milad farzalizadeh</cp:lastModifiedBy>
  <cp:revision>445</cp:revision>
  <dcterms:created xsi:type="dcterms:W3CDTF">2019-08-25T08:08:02Z</dcterms:created>
  <dcterms:modified xsi:type="dcterms:W3CDTF">2020-02-22T09:04:51Z</dcterms:modified>
</cp:coreProperties>
</file>